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9"/>
  </p:notesMasterIdLst>
  <p:sldIdLst>
    <p:sldId id="387" r:id="rId2"/>
    <p:sldId id="388" r:id="rId3"/>
    <p:sldId id="389" r:id="rId4"/>
    <p:sldId id="390" r:id="rId5"/>
    <p:sldId id="448" r:id="rId6"/>
    <p:sldId id="391" r:id="rId7"/>
    <p:sldId id="392" r:id="rId8"/>
    <p:sldId id="270" r:id="rId9"/>
    <p:sldId id="394" r:id="rId10"/>
    <p:sldId id="421" r:id="rId11"/>
    <p:sldId id="395" r:id="rId12"/>
    <p:sldId id="410" r:id="rId13"/>
    <p:sldId id="411" r:id="rId14"/>
    <p:sldId id="412" r:id="rId15"/>
    <p:sldId id="413" r:id="rId16"/>
    <p:sldId id="415" r:id="rId17"/>
    <p:sldId id="416" r:id="rId18"/>
    <p:sldId id="417" r:id="rId19"/>
    <p:sldId id="424" r:id="rId20"/>
    <p:sldId id="425" r:id="rId21"/>
    <p:sldId id="426" r:id="rId22"/>
    <p:sldId id="427" r:id="rId23"/>
    <p:sldId id="428" r:id="rId24"/>
    <p:sldId id="429" r:id="rId25"/>
    <p:sldId id="431" r:id="rId26"/>
    <p:sldId id="433" r:id="rId27"/>
    <p:sldId id="434" r:id="rId28"/>
    <p:sldId id="435" r:id="rId29"/>
    <p:sldId id="436" r:id="rId30"/>
    <p:sldId id="446" r:id="rId31"/>
    <p:sldId id="437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47" r:id="rId40"/>
    <p:sldId id="381" r:id="rId41"/>
    <p:sldId id="385" r:id="rId42"/>
    <p:sldId id="419" r:id="rId43"/>
    <p:sldId id="450" r:id="rId44"/>
    <p:sldId id="399" r:id="rId45"/>
    <p:sldId id="281" r:id="rId46"/>
    <p:sldId id="400" r:id="rId47"/>
    <p:sldId id="401" r:id="rId48"/>
    <p:sldId id="449" r:id="rId49"/>
    <p:sldId id="403" r:id="rId50"/>
    <p:sldId id="404" r:id="rId51"/>
    <p:sldId id="423" r:id="rId52"/>
    <p:sldId id="451" r:id="rId53"/>
    <p:sldId id="452" r:id="rId54"/>
    <p:sldId id="405" r:id="rId55"/>
    <p:sldId id="406" r:id="rId56"/>
    <p:sldId id="422" r:id="rId57"/>
    <p:sldId id="408" r:id="rId58"/>
  </p:sldIdLst>
  <p:sldSz cx="9144000" cy="6858000" type="screen4x3"/>
  <p:notesSz cx="6867525" cy="9993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D48"/>
    <a:srgbClr val="EDF54D"/>
    <a:srgbClr val="FBF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43" autoAdjust="0"/>
    <p:restoredTop sz="94718" autoAdjust="0"/>
  </p:normalViewPr>
  <p:slideViewPr>
    <p:cSldViewPr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6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9375" y="0"/>
            <a:ext cx="297656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4BA77-FCAA-4D60-AD9F-164E3F3DB32E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388" y="4746625"/>
            <a:ext cx="5492750" cy="44973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91663"/>
            <a:ext cx="297656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9375" y="9491663"/>
            <a:ext cx="297656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478F8-E608-422F-B2F2-9957F3748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3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78F8-E608-422F-B2F2-9957F37488C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56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ozaika25korolev.edumsko.ru/about/info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mozaika25korolev.edumsko.ru/collective/pedagogical_collective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mozaika25korolev.edumsko.ru/activity/education_information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mozaika25korolev.edumsko.ru/activity/fgos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mozaika25korolev.edumsko.ru/collective/pedagogical_collective" TargetMode="Externa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mozaika25korolev.edumsko.ru/conditions/logistics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mozaika25korolev.edumsko.ru/documents/regulat_documents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mozaika25korolev.edumsko.ru/documents/right_documents/doc/410027" TargetMode="Externa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mozaika25korolev.edumsko.ru/finance/budget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mozaika25korolev.edumsko.ru/documents/other_documents" TargetMode="Externa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mozaika25korolev.edumsko.ru/documents/other_documents/folder/47166" TargetMode="Externa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mozaika25korolev.edumsko.ru/finance/paid_services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mozaika25korolev.edumsko.ru/finance/paid_services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mozaika25korolev.edumsko.ru/contact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63272" cy="2650306"/>
          </a:xfrm>
        </p:spPr>
        <p:txBody>
          <a:bodyPr>
            <a:noAutofit/>
          </a:bodyPr>
          <a:lstStyle/>
          <a:p>
            <a:r>
              <a:rPr lang="ru-RU" sz="3200" b="1" i="1" dirty="0"/>
              <a:t>Критерии </a:t>
            </a:r>
            <a:r>
              <a:rPr lang="ru-RU" sz="3200" b="1" i="1" dirty="0" smtClean="0"/>
              <a:t>  независимой   оценки   качества</a:t>
            </a:r>
            <a:br>
              <a:rPr lang="ru-RU" sz="3200" b="1" i="1" dirty="0" smtClean="0"/>
            </a:br>
            <a:r>
              <a:rPr lang="ru-RU" sz="3200" b="1" i="1" dirty="0" smtClean="0"/>
              <a:t>условий  осуществления   образовательной              деятельности    в  2018 г.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684985"/>
            <a:ext cx="7355160" cy="24411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i="1" dirty="0">
                <a:solidFill>
                  <a:schemeClr val="accent4">
                    <a:lumMod val="50000"/>
                  </a:schemeClr>
                </a:solidFill>
              </a:rPr>
              <a:t>МУНИЦИПАЛЬНОЕ </a:t>
            </a:r>
            <a:r>
              <a:rPr lang="ru-RU" sz="2800" i="1" dirty="0" smtClean="0">
                <a:solidFill>
                  <a:schemeClr val="accent4">
                    <a:lumMod val="50000"/>
                  </a:schemeClr>
                </a:solidFill>
              </a:rPr>
              <a:t>  БЮДЖЕТНОЕ </a:t>
            </a:r>
            <a:r>
              <a:rPr lang="ru-RU" sz="2800" i="1" dirty="0">
                <a:solidFill>
                  <a:schemeClr val="accent4">
                    <a:lumMod val="50000"/>
                  </a:schemeClr>
                </a:solidFill>
              </a:rPr>
              <a:t>ДОШКОЛЬНОЕ ОБРАЗОВАТЕЛЬНОЕ УЧРЕЖДЕНИЕ ГОРОДА КОРОЛЕВА МОСКОВСКОЙ ОБЛАСТИ ДЕТСКИЙ САД № 25 «МОЗАИКА» КОМБИНИРОВАННОГО ВИДА</a:t>
            </a:r>
          </a:p>
          <a:p>
            <a:pPr marL="0" indent="0" algn="ctr">
              <a:buNone/>
            </a:pPr>
            <a:endParaRPr lang="ru-RU" sz="28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03165"/>
            <a:ext cx="271938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Логопедическая группа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мозайка\Downloads\IMG_94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мозайка\Downloads\IMG_95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583947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мозайка\Downloads\IMG_95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01616"/>
            <a:ext cx="3775968" cy="2831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 и Спорт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381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</a:t>
            </a:r>
            <a:r>
              <a:rPr lang="ru-RU" dirty="0"/>
              <a:t>д</a:t>
            </a:r>
            <a:r>
              <a:rPr lang="ru-RU" dirty="0" smtClean="0"/>
              <a:t>остижения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25538"/>
            <a:ext cx="5091408" cy="381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мозайка\Downloads\20190912_155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1" y="1556792"/>
            <a:ext cx="2302520" cy="30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мозайка\Downloads\20190912_155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45024"/>
            <a:ext cx="2185492" cy="29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Символика и геральдика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5544616" cy="5198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Охрана труда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5678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39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Пожарная безопасность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44019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Наш профсоюз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81" y="1484784"/>
            <a:ext cx="6432714" cy="4824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35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Меню / стенд по питанию</a:t>
            </a:r>
            <a:endParaRPr lang="ru-RU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309634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631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224136"/>
          </a:xfrm>
        </p:spPr>
        <p:txBody>
          <a:bodyPr>
            <a:noAutofit/>
          </a:bodyPr>
          <a:lstStyle/>
          <a:p>
            <a:r>
              <a:rPr lang="ru-RU" sz="1600" dirty="0"/>
              <a:t>2</a:t>
            </a:r>
            <a:r>
              <a:rPr lang="ru-RU" sz="1600" dirty="0" smtClean="0"/>
              <a:t>.   </a:t>
            </a:r>
            <a:r>
              <a:rPr lang="ru-RU" sz="1600" dirty="0"/>
              <a:t>Соответствие информации о деятельности образовательной </a:t>
            </a:r>
            <a:r>
              <a:rPr lang="ru-RU" sz="1600" dirty="0" smtClean="0"/>
              <a:t> организации</a:t>
            </a:r>
            <a:r>
              <a:rPr lang="ru-RU" sz="1600" dirty="0"/>
              <a:t>, размещенной на </a:t>
            </a:r>
            <a:r>
              <a:rPr lang="ru-RU" sz="1600" dirty="0" smtClean="0"/>
              <a:t>официальном сайте</a:t>
            </a:r>
            <a:r>
              <a:rPr lang="ru-RU" sz="1600" dirty="0"/>
              <a:t>, ее содержанию и порядку (форме), установленным нормативными правовыми актами.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1043608" y="1189094"/>
            <a:ext cx="6912768" cy="49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58924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3"/>
            </a:endParaRPr>
          </a:p>
          <a:p>
            <a:endParaRPr lang="ru-RU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://mozaika25korolev.edumsko.ru/about/info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4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://mozaika25korolev.edumsko.ru/collective/pedagogical_collective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899592" y="118664"/>
            <a:ext cx="7344815" cy="550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9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/>
              <a:t>Открытость и доступность информации об образовательной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1. Соответствие информации о деятельности образовательной организации, размещенной на информационных</a:t>
            </a:r>
            <a:br>
              <a:rPr lang="ru-RU" sz="1600" dirty="0"/>
            </a:br>
            <a:r>
              <a:rPr lang="ru-RU" sz="1600" dirty="0"/>
              <a:t>стендах, ее содержанию и порядку (форме), установленных нормативными правовыми актами.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9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827584" y="764704"/>
            <a:ext cx="758484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2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683568" y="548680"/>
            <a:ext cx="777686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1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899592" y="260648"/>
            <a:ext cx="7560840" cy="56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373216"/>
            <a:ext cx="6062464" cy="15841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3648" y="5373216"/>
            <a:ext cx="5918448" cy="1080120"/>
          </a:xfrm>
        </p:spPr>
        <p:txBody>
          <a:bodyPr>
            <a:normAutofit fontScale="92500" lnSpcReduction="20000"/>
          </a:bodyPr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://mozaika25korolev.edumsko.ru/activity/education_information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827584" y="260648"/>
            <a:ext cx="7704856" cy="562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7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73216"/>
            <a:ext cx="7848872" cy="804862"/>
          </a:xfrm>
        </p:spPr>
        <p:txBody>
          <a:bodyPr>
            <a:normAutofit lnSpcReduction="10000"/>
          </a:bodyPr>
          <a:lstStyle/>
          <a:p>
            <a:endParaRPr lang="ru-RU" dirty="0" smtClean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://mozaika25korolev.edumsko.ru/activity/fgos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573499" y="620688"/>
            <a:ext cx="781492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0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5373216"/>
            <a:ext cx="6113174" cy="1224136"/>
          </a:xfrm>
        </p:spPr>
        <p:txBody>
          <a:bodyPr/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://mozaika25korolev.edumsko.ru/collective/pedagogical_collective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3" y="638200"/>
            <a:ext cx="81801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9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827584" y="692696"/>
            <a:ext cx="777686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2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755576" y="584684"/>
            <a:ext cx="7704856" cy="57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3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451380" y="612774"/>
            <a:ext cx="7865036" cy="51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1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5444852"/>
            <a:ext cx="6624736" cy="14401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://mozaika25korolev.edumsko.ru/conditions/logistics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683568" y="116632"/>
            <a:ext cx="777686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Лицензии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мозайка\Downloads\20190912_142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67" y="1811929"/>
            <a:ext cx="2920458" cy="3893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мозайка\Downloads\20190912_145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13" y="1915141"/>
            <a:ext cx="2809581" cy="3746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мозайка\Downloads\IMG_94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9" y="1700808"/>
            <a:ext cx="3003798" cy="400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25144"/>
            <a:ext cx="5486400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://mozaika25korolev.edumsko.ru/documents/regulat_documents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683568" y="188640"/>
            <a:ext cx="7416824" cy="55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0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467544" y="26622"/>
            <a:ext cx="8280920" cy="62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1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800600"/>
            <a:ext cx="5731024" cy="12926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://mozaika25korolev.edumsko.ru/documents/right_documents/doc/410027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8010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755576" y="332656"/>
            <a:ext cx="7272808" cy="54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9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589240"/>
            <a:ext cx="7560840" cy="79208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https://mozaika25korolev.edumsko.ru/finance/budget</a:t>
            </a:r>
            <a:endParaRPr lang="ru-RU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827584" y="158515"/>
            <a:ext cx="7272808" cy="54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58296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https://mozaika25korolev.edumsko.ru/documents/other_documents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971600" y="116632"/>
            <a:ext cx="7056784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236096" cy="1085998"/>
          </a:xfrm>
        </p:spPr>
        <p:txBody>
          <a:bodyPr/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://mozaika25korolev.edumsko.ru/documents/other_documents/folder/47166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1115616" y="620688"/>
            <a:ext cx="6923319" cy="51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373216"/>
            <a:ext cx="5486400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5367338"/>
            <a:ext cx="6451104" cy="115800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https://mozaika25korolev.edumsko.ru/finance/paid_services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1043608" y="332656"/>
            <a:ext cx="6552728" cy="49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5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792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661248"/>
            <a:ext cx="5486400" cy="51095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https://mozaika25korolev.edumsko.ru/finance/paid_services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931433" y="612774"/>
            <a:ext cx="6736911" cy="505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5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://mozaika25korolev.edumsko.ru/contact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1115616" y="620688"/>
            <a:ext cx="6731297" cy="50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Информация о закрепленной</a:t>
            </a:r>
            <a:br>
              <a:rPr lang="ru-RU" dirty="0"/>
            </a:br>
            <a:r>
              <a:rPr lang="ru-RU" dirty="0"/>
              <a:t>территории за образовательной</a:t>
            </a:r>
            <a:br>
              <a:rPr lang="ru-RU" dirty="0"/>
            </a:br>
            <a:r>
              <a:rPr lang="ru-RU" dirty="0"/>
              <a:t>организацией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мозайка\Downloads\IMG_94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" y="1834530"/>
            <a:ext cx="2808313" cy="3744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CFD3~1\AppData\Local\Temp\Rar$DI58.936\IMG_95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60637"/>
            <a:ext cx="2436736" cy="3248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мозайка\Downloads\IMG_95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34530"/>
            <a:ext cx="2679762" cy="3573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286000" y="57148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500042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Кабинет логопеда и психолога 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 descr="C:\Users\мозайка\Downloads\IMG_20180608_141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060848"/>
            <a:ext cx="3272144" cy="3105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9700" name="Picture 4" descr="C:\Users\мозайка\Downloads\IMG_20180608_141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15565"/>
            <a:ext cx="3690449" cy="2767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9701" name="Picture 5" descr="C:\Users\мозайка\Downloads\IMG_20180608_141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69" y="1120514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428604"/>
            <a:ext cx="457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Медицинский блок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280831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39862"/>
            <a:ext cx="2520280" cy="3677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Навигация внутри организации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5539251" cy="41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Пищеблок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мозайка\Downloads\20190913_130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35" y="1556791"/>
            <a:ext cx="3427028" cy="4569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60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Групповые помещения 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12653"/>
            <a:ext cx="2968674" cy="2530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2" name="Picture 6" descr="E:\оформление к новому учебному году\20190709_130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1" y="4004467"/>
            <a:ext cx="3457012" cy="2592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3" name="Picture 7" descr="E:\оформление к новому учебному году\20190709_125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3412461" cy="2559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4" name="Picture 8" descr="E:\оформление к новому учебному году\20190709_12594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736304" cy="296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2671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Организация пространства раздевальной ( приемной) комнаты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643438" y="1601788"/>
            <a:ext cx="0" cy="4635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1" name="Picture 3" descr="E:\раздевалки и спальни\20181011_173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4679"/>
            <a:ext cx="3744416" cy="49925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E:\раздевалки и спальни\20181011_175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90" y="1412950"/>
            <a:ext cx="3759882" cy="5013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Буфетная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мозайка\Downloads\20190912_140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754563" cy="475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2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Спальни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53764" cy="2286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54" y="3429000"/>
            <a:ext cx="3872194" cy="2756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5842" name="Picture 2" descr="E:\Паспорт доступности для инвалидов\фото к паспорту дотупности\IMG_3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517232"/>
            <a:ext cx="2232248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3" name="Picture 3" descr="E:\раздевалки и спальни\20181011_170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07993"/>
            <a:ext cx="2548945" cy="3398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20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Санитарно-гигиеническое </a:t>
            </a:r>
            <a:r>
              <a:rPr lang="ru-RU" sz="4000" dirty="0" smtClean="0">
                <a:solidFill>
                  <a:prstClr val="black"/>
                </a:solidFill>
              </a:rPr>
              <a:t/>
            </a:r>
            <a:br>
              <a:rPr lang="ru-RU" sz="4000" dirty="0" smtClean="0">
                <a:solidFill>
                  <a:prstClr val="black"/>
                </a:solidFill>
              </a:rPr>
            </a:br>
            <a:r>
              <a:rPr lang="ru-RU" sz="4000" dirty="0" smtClean="0">
                <a:solidFill>
                  <a:prstClr val="black"/>
                </a:solidFill>
              </a:rPr>
              <a:t>помещение </a:t>
            </a:r>
            <a:r>
              <a:rPr lang="ru-RU" sz="4000" dirty="0">
                <a:solidFill>
                  <a:prstClr val="black"/>
                </a:solidFill>
              </a:rPr>
              <a:t>групп</a:t>
            </a:r>
            <a:endParaRPr lang="ru-RU" dirty="0"/>
          </a:p>
        </p:txBody>
      </p:sp>
      <p:pic>
        <p:nvPicPr>
          <p:cNvPr id="34818" name="Picture 2" descr="E:\Паспорт доступности для инвалидов\фото к паспорту дотупности\IMG_3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456732" cy="3456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60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зал 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34" y="-7084168"/>
            <a:ext cx="6858762" cy="914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5157192"/>
            <a:ext cx="45719" cy="9689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мозайка\Downloads\IMG_9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73088"/>
            <a:ext cx="4544053" cy="3408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мозайка\Downloads\IMG_9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952328" cy="3936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порядке приема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5" name="Picture 3" descr="C:\Users\мозайка\Downloads\IMG_9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705876" cy="4941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мозайка\Downloads\IMG_9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6932"/>
            <a:ext cx="3691886" cy="49225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Физкультурный зал</a:t>
            </a:r>
            <a:endParaRPr lang="ru-RU" dirty="0"/>
          </a:p>
        </p:txBody>
      </p:sp>
      <p:pic>
        <p:nvPicPr>
          <p:cNvPr id="10242" name="Picture 2" descr="E:\оформление к новому учебному году\20190709_1301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6762"/>
            <a:ext cx="3854557" cy="2890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оформление к новому учебному году\20190709_130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260982" cy="3195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181721"/>
            <a:ext cx="2232248" cy="260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23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Музейная педагогика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E:\оформление к новому учебному году\20190709_125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6" y="1188132"/>
            <a:ext cx="2939819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23" name="Picture 3" descr="E:\оформление к новому учебному году\20190709_13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7" y="1188132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24" name="Picture 4" descr="E:\оформление к новому учебному году\20190709_130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41676"/>
            <a:ext cx="3168352" cy="237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E:\оформление к новому учебному году\20190709_1308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4" y="4005064"/>
            <a:ext cx="2959100" cy="22193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E:\оформление к новому учебному году\20190709_1255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77" y="2561245"/>
            <a:ext cx="2571750" cy="2938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9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Уличное оформление</a:t>
            </a:r>
            <a:endParaRPr lang="ru-RU" dirty="0"/>
          </a:p>
        </p:txBody>
      </p:sp>
      <p:pic>
        <p:nvPicPr>
          <p:cNvPr id="37890" name="Picture 2" descr="E:\оформление к новому учебному году\20190709_131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7891" name="Picture 3" descr="E:\оформление к новому учебному году\20190709_131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138216" cy="2353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7892" name="Picture 4" descr="E:\оформление к новому учебному году\20190709_131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3763"/>
            <a:ext cx="2289188" cy="3052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59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Огород и цветники</a:t>
            </a:r>
            <a:endParaRPr lang="ru-RU" dirty="0"/>
          </a:p>
        </p:txBody>
      </p:sp>
      <p:pic>
        <p:nvPicPr>
          <p:cNvPr id="38914" name="Picture 2" descr="E:\оформление к новому учебному году\20190709_132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22930"/>
            <a:ext cx="3116164" cy="2337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8915" name="Picture 3" descr="E:\оформление к новому учебному году\20190709_132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2499109" cy="1874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8916" name="Picture 4" descr="E:\оформление к новому учебному году\20190709_132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100592" cy="2325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8917" name="Picture 5" descr="E:\оформление к новому учебному году\20190709_132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4" y="4355363"/>
            <a:ext cx="2938747" cy="2204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81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Доступность записи на получение консультации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86706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Users\мозайка\Downloads\20190912_142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523320" cy="46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9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Кнопка тревожной сигнализации 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(экстренного вызова полиции).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мозайка\Downloads\IMG_9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488832" cy="531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Автоматическая охранно-пожарная сигнализация с выводом сигнала на пульт пожарной част</a:t>
            </a: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3" y="1600200"/>
            <a:ext cx="779471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Версия на сайте для слабовидящих</a:t>
            </a:r>
          </a:p>
        </p:txBody>
      </p:sp>
      <p:pic>
        <p:nvPicPr>
          <p:cNvPr id="32770" name="Picture 2" descr="C:\Users\мозайка\Downloads\IMG_9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6151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91" y="4149080"/>
            <a:ext cx="1823573" cy="2431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6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Информация </a:t>
            </a:r>
            <a:r>
              <a:rPr lang="ru-RU" dirty="0" smtClean="0"/>
              <a:t>для родителей при поступлении в детский сад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мозайка\Downloads\20190912_135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4968552" cy="4056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28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медработника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1" name="Picture 3" descr="C:\Users\мозайка\Downloads\IMG_9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1"/>
            <a:ext cx="8096448" cy="4737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46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7808"/>
            <a:ext cx="8229600" cy="1143000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Методический кабинет</a:t>
            </a:r>
            <a:br>
              <a:rPr lang="ru-RU" sz="2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200677" cy="3456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 descr="C:\Users\мозайка\Downloads\IMG_94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611"/>
            <a:ext cx="3960440" cy="297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логопеда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мозайка\Downloads\20190912_151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010"/>
            <a:ext cx="9144000" cy="55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5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3475</TotalTime>
  <Words>197</Words>
  <Application>Microsoft Office PowerPoint</Application>
  <PresentationFormat>Экран (4:3)</PresentationFormat>
  <Paragraphs>73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Критерии   независимой   оценки   качества условий  осуществления   образовательной              деятельности    в  2018 г.</vt:lpstr>
      <vt:lpstr>Открытость и доступность информации об образовательной организации 1. Соответствие информации о деятельности образовательной организации, размещенной на информационных стендах, ее содержанию и порядку (форме), установленных нормативными правовыми актами.</vt:lpstr>
      <vt:lpstr>Лицензии</vt:lpstr>
      <vt:lpstr>Информация о закрепленной территории за образовательной организацией</vt:lpstr>
      <vt:lpstr>Информация о порядке приема </vt:lpstr>
      <vt:lpstr>Информация для родителей при поступлении в детский сад</vt:lpstr>
      <vt:lpstr>Стенд медработника</vt:lpstr>
      <vt:lpstr>Методический кабинет </vt:lpstr>
      <vt:lpstr>Уголок логопеда</vt:lpstr>
      <vt:lpstr>Логопедическая группа</vt:lpstr>
      <vt:lpstr>Музыка и Спорт</vt:lpstr>
      <vt:lpstr>Наши достижения</vt:lpstr>
      <vt:lpstr>Символика и геральдика</vt:lpstr>
      <vt:lpstr>Охрана труда</vt:lpstr>
      <vt:lpstr>Пожарная безопасность</vt:lpstr>
      <vt:lpstr> Наш профсоюз</vt:lpstr>
      <vt:lpstr>Меню / стенд по питанию</vt:lpstr>
      <vt:lpstr>2.   Соответствие информации о деятельности образовательной  организации, размещенной на официальном сайте, ее содержанию и порядку (форме), установленным нормативными правовыми актами.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https://mozaika25korolev.edumsko.ru/documents/right_documents/doc/410027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Навигация внутри организации</vt:lpstr>
      <vt:lpstr>Пищеблок</vt:lpstr>
      <vt:lpstr>Групповые помещения </vt:lpstr>
      <vt:lpstr>Организация пространства раздевальной ( приемной) комнаты</vt:lpstr>
      <vt:lpstr>Буфетная </vt:lpstr>
      <vt:lpstr>Спальни</vt:lpstr>
      <vt:lpstr>Санитарно-гигиеническое  помещение групп</vt:lpstr>
      <vt:lpstr>Музыкальный зал </vt:lpstr>
      <vt:lpstr>Физкультурный зал</vt:lpstr>
      <vt:lpstr>Музейная педагогика</vt:lpstr>
      <vt:lpstr>Уличное оформление</vt:lpstr>
      <vt:lpstr>Огород и цветники</vt:lpstr>
      <vt:lpstr>Доступность записи на получение консультации</vt:lpstr>
      <vt:lpstr>Кнопка тревожной сигнализации   (экстренного вызова полиции).</vt:lpstr>
      <vt:lpstr>Автоматическая охранно-пожарная сигнализация с выводом сигнала на пульт пожарной част</vt:lpstr>
      <vt:lpstr>Версия на сайте для слабовидящих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 оформления общеобразовательной школы  № 3 г.о.Жуковский</dc:title>
  <dc:creator>Александр</dc:creator>
  <cp:lastModifiedBy>user</cp:lastModifiedBy>
  <cp:revision>283</cp:revision>
  <dcterms:modified xsi:type="dcterms:W3CDTF">2019-09-17T14:33:44Z</dcterms:modified>
</cp:coreProperties>
</file>